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4" r:id="rId6"/>
    <p:sldId id="262" r:id="rId7"/>
    <p:sldId id="263" r:id="rId8"/>
    <p:sldId id="265" r:id="rId9"/>
    <p:sldId id="257" r:id="rId10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F600"/>
    <a:srgbClr val="176A87"/>
    <a:srgbClr val="578C44"/>
    <a:srgbClr val="DD1919"/>
    <a:srgbClr val="1A0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9EAC-0141-487B-80D3-C120E71CDE07}" type="datetimeFigureOut">
              <a:rPr lang="nl-BE" smtClean="0"/>
              <a:pPr/>
              <a:t>5/03/2023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18039-3C6A-4FB9-880B-5ECE11E94F1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ogle.b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kids.nl/Congo-Kinshas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l.postermywall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2564904"/>
            <a:ext cx="3622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err="1" smtClean="0">
                <a:latin typeface="CooperPosterFH" pitchFamily="2" charset="0"/>
              </a:rPr>
              <a:t>ICT-spel</a:t>
            </a:r>
            <a:endParaRPr lang="nl-BE" sz="6000" dirty="0">
              <a:latin typeface="CooperPosterFH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51" y="271463"/>
            <a:ext cx="503872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melissablog.info/wp-content/uploads/4_world_map_coloring_page_with_countr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714422"/>
            <a:ext cx="8820472" cy="4378874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5496" y="0"/>
            <a:ext cx="3622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err="1" smtClean="0">
                <a:latin typeface="CooperPosterFH" pitchFamily="2" charset="0"/>
              </a:rPr>
              <a:t>ICT-spel</a:t>
            </a:r>
            <a:endParaRPr lang="nl-BE" sz="6000" dirty="0">
              <a:latin typeface="CooperPosterFH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7504" y="1124744"/>
            <a:ext cx="609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CooperPosterFH" pitchFamily="2" charset="0"/>
              </a:rPr>
              <a:t>opdracht 1: kleur CONGO op de kaart</a:t>
            </a:r>
            <a:endParaRPr lang="nl-BE" sz="2400" dirty="0">
              <a:latin typeface="CooperPosterFH" pitchFamily="2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79512" y="6021288"/>
            <a:ext cx="8784976" cy="6480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386" name="Picture 2" descr="http://www.hrisolutions.com/assets/images/man_with_dog/w_dog_face_right200w196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ACA"/>
              </a:clrFrom>
              <a:clrTo>
                <a:srgbClr val="FCFA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733256"/>
            <a:ext cx="1102163" cy="108012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1268307" y="6027003"/>
            <a:ext cx="75521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latin typeface="CooperPosterFH" pitchFamily="2" charset="0"/>
              </a:rPr>
              <a:t>speurtip</a:t>
            </a:r>
          </a:p>
          <a:p>
            <a:r>
              <a:rPr lang="nl-BE" sz="2400" dirty="0" smtClean="0">
                <a:latin typeface="CooperPosterFH" pitchFamily="2" charset="0"/>
                <a:hlinkClick r:id="rId4"/>
              </a:rPr>
              <a:t>www.google.be</a:t>
            </a:r>
            <a:r>
              <a:rPr lang="nl-BE" sz="2400" dirty="0" smtClean="0">
                <a:latin typeface="CooperPosterFH" pitchFamily="2" charset="0"/>
              </a:rPr>
              <a:t> (afbeeldingen)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496" y="0"/>
            <a:ext cx="3622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err="1" smtClean="0">
                <a:latin typeface="CooperPosterFH" pitchFamily="2" charset="0"/>
              </a:rPr>
              <a:t>ICT-spel</a:t>
            </a:r>
            <a:endParaRPr lang="nl-BE" sz="6000" dirty="0">
              <a:latin typeface="CooperPosterFH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7504" y="1124744"/>
            <a:ext cx="6078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CooperPosterFH" pitchFamily="2" charset="0"/>
              </a:rPr>
              <a:t>opdracht 2: kleur de vlag van CONGO</a:t>
            </a:r>
            <a:endParaRPr lang="nl-BE" sz="2400" dirty="0">
              <a:latin typeface="CooperPosterFH" pitchFamily="2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79512" y="6021288"/>
            <a:ext cx="8784976" cy="6480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386" name="Picture 2" descr="http://www.hrisolutions.com/assets/images/man_with_dog/w_dog_face_right200w196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ACA"/>
              </a:clrFrom>
              <a:clrTo>
                <a:srgbClr val="FCFA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733256"/>
            <a:ext cx="1102163" cy="1080120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1268307" y="6027003"/>
            <a:ext cx="75521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latin typeface="CooperPosterFH" pitchFamily="2" charset="0"/>
              </a:rPr>
              <a:t>speurtip</a:t>
            </a:r>
          </a:p>
          <a:p>
            <a:r>
              <a:rPr lang="nl-BE" sz="2400" dirty="0" smtClean="0">
                <a:latin typeface="CooperPosterFH" pitchFamily="2" charset="0"/>
                <a:hlinkClick r:id="rId3"/>
              </a:rPr>
              <a:t>www.google.be</a:t>
            </a:r>
            <a:r>
              <a:rPr lang="nl-BE" sz="2400" dirty="0" smtClean="0">
                <a:latin typeface="CooperPosterFH" pitchFamily="2" charset="0"/>
              </a:rPr>
              <a:t> (afbeeldingen, </a:t>
            </a:r>
            <a:r>
              <a:rPr lang="nl-BE" sz="2400" dirty="0" err="1" smtClean="0">
                <a:latin typeface="CooperPosterFH" pitchFamily="2" charset="0"/>
              </a:rPr>
              <a:t>flag</a:t>
            </a:r>
            <a:r>
              <a:rPr lang="nl-BE" sz="2400" dirty="0" smtClean="0">
                <a:latin typeface="CooperPosterFH" pitchFamily="2" charset="0"/>
              </a:rPr>
              <a:t>)</a:t>
            </a:r>
          </a:p>
        </p:txBody>
      </p:sp>
      <p:pic>
        <p:nvPicPr>
          <p:cNvPr id="2050" name="Picture 2" descr="Coloring page for the Flag of Congo Kinsha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53" y="1988840"/>
            <a:ext cx="5313493" cy="35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88" y="6093296"/>
            <a:ext cx="6067400" cy="60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79512" y="2132856"/>
            <a:ext cx="8784976" cy="33123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35496" y="0"/>
            <a:ext cx="3622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err="1" smtClean="0">
                <a:latin typeface="CooperPosterFH" pitchFamily="2" charset="0"/>
              </a:rPr>
              <a:t>ICT-spel</a:t>
            </a:r>
            <a:endParaRPr lang="nl-BE" sz="6000" dirty="0">
              <a:latin typeface="CooperPosterFH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7504" y="980728"/>
            <a:ext cx="7795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CooperPosterFH" pitchFamily="2" charset="0"/>
              </a:rPr>
              <a:t>opdracht 3:</a:t>
            </a:r>
            <a:br>
              <a:rPr lang="nl-BE" sz="2400" dirty="0" smtClean="0">
                <a:latin typeface="CooperPosterFH" pitchFamily="2" charset="0"/>
              </a:rPr>
            </a:br>
            <a:r>
              <a:rPr lang="nl-BE" sz="2400" dirty="0" smtClean="0">
                <a:latin typeface="CooperPosterFH" pitchFamily="2" charset="0"/>
              </a:rPr>
              <a:t>vertaal van het Nederlands naar het Swahili</a:t>
            </a:r>
            <a:br>
              <a:rPr lang="nl-BE" sz="2400" dirty="0" smtClean="0">
                <a:latin typeface="CooperPosterFH" pitchFamily="2" charset="0"/>
              </a:rPr>
            </a:br>
            <a:r>
              <a:rPr lang="nl-BE" sz="2400" dirty="0" smtClean="0">
                <a:latin typeface="CooperPosterFH" pitchFamily="2" charset="0"/>
              </a:rPr>
              <a:t>Stel de vraag in het Swahili aan de leerkracht.</a:t>
            </a:r>
            <a:endParaRPr lang="nl-BE" sz="2400" dirty="0">
              <a:latin typeface="CooperPosterFH" pitchFamily="2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79512" y="6021288"/>
            <a:ext cx="8784976" cy="6480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386" name="Picture 2" descr="http://www.hrisolutions.com/assets/images/man_with_dog/w_dog_face_right200w196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ACA"/>
              </a:clrFrom>
              <a:clrTo>
                <a:srgbClr val="FCFA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733256"/>
            <a:ext cx="1102163" cy="1080120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1268307" y="6027003"/>
            <a:ext cx="755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latin typeface="CooperPosterFH" pitchFamily="2" charset="0"/>
              </a:rPr>
              <a:t>speurtip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38" y="2300659"/>
            <a:ext cx="6635262" cy="300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148064" y="2780928"/>
            <a:ext cx="28803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06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496" y="0"/>
            <a:ext cx="3622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err="1" smtClean="0">
                <a:latin typeface="CooperPosterFH" pitchFamily="2" charset="0"/>
              </a:rPr>
              <a:t>ICT-spel</a:t>
            </a:r>
            <a:endParaRPr lang="nl-BE" sz="6000" dirty="0">
              <a:latin typeface="CooperPosterFH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7504" y="1124744"/>
            <a:ext cx="852316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CooperPosterFH" pitchFamily="2" charset="0"/>
              </a:rPr>
              <a:t>opdracht 4: zoek “NYIRAGONGO” via Google Earth</a:t>
            </a:r>
            <a:br>
              <a:rPr lang="nl-BE" sz="2400" dirty="0" smtClean="0">
                <a:latin typeface="CooperPosterFH" pitchFamily="2" charset="0"/>
              </a:rPr>
            </a:br>
            <a:r>
              <a:rPr lang="nl-BE" sz="1200" dirty="0" smtClean="0">
                <a:latin typeface="CooperPosterFH" pitchFamily="2" charset="0"/>
              </a:rPr>
              <a:t>klik op de + om in te zoomen</a:t>
            </a:r>
            <a:br>
              <a:rPr lang="nl-BE" sz="1200" dirty="0" smtClean="0">
                <a:latin typeface="CooperPosterFH" pitchFamily="2" charset="0"/>
              </a:rPr>
            </a:br>
            <a:r>
              <a:rPr lang="nl-BE" sz="1200" dirty="0" smtClean="0">
                <a:latin typeface="CooperPosterFH" pitchFamily="2" charset="0"/>
              </a:rPr>
              <a:t/>
            </a:r>
            <a:br>
              <a:rPr lang="nl-BE" sz="1200" dirty="0" smtClean="0">
                <a:latin typeface="CooperPosterFH" pitchFamily="2" charset="0"/>
              </a:rPr>
            </a:br>
            <a:endParaRPr lang="nl-BE" sz="1200" dirty="0" smtClean="0">
              <a:latin typeface="CooperPosterFH" pitchFamily="2" charset="0"/>
            </a:endParaRPr>
          </a:p>
          <a:p>
            <a:endParaRPr lang="nl-BE" sz="1200" dirty="0">
              <a:latin typeface="CooperPosterFH" pitchFamily="2" charset="0"/>
            </a:endParaRPr>
          </a:p>
          <a:p>
            <a:r>
              <a:rPr lang="nl-BE" sz="1200" dirty="0" smtClean="0">
                <a:latin typeface="CooperPosterFH" pitchFamily="2" charset="0"/>
              </a:rPr>
              <a:t>VUL HIER IN HOE</a:t>
            </a:r>
            <a:br>
              <a:rPr lang="nl-BE" sz="1200" dirty="0" smtClean="0">
                <a:latin typeface="CooperPosterFH" pitchFamily="2" charset="0"/>
              </a:rPr>
            </a:br>
            <a:r>
              <a:rPr lang="nl-BE" sz="1200" dirty="0" smtClean="0">
                <a:latin typeface="CooperPosterFH" pitchFamily="2" charset="0"/>
              </a:rPr>
              <a:t>HOOG DEZE VULKAAN</a:t>
            </a:r>
            <a:br>
              <a:rPr lang="nl-BE" sz="1200" dirty="0" smtClean="0">
                <a:latin typeface="CooperPosterFH" pitchFamily="2" charset="0"/>
              </a:rPr>
            </a:br>
            <a:r>
              <a:rPr lang="nl-BE" sz="1200" dirty="0" smtClean="0">
                <a:latin typeface="CooperPosterFH" pitchFamily="2" charset="0"/>
              </a:rPr>
              <a:t>IS:</a:t>
            </a:r>
            <a:br>
              <a:rPr lang="nl-BE" sz="1200" dirty="0" smtClean="0">
                <a:latin typeface="CooperPosterFH" pitchFamily="2" charset="0"/>
              </a:rPr>
            </a:br>
            <a:r>
              <a:rPr lang="nl-BE" sz="1200" dirty="0" smtClean="0">
                <a:latin typeface="CooperPosterFH" pitchFamily="2" charset="0"/>
              </a:rPr>
              <a:t/>
            </a:r>
            <a:br>
              <a:rPr lang="nl-BE" sz="1200" dirty="0" smtClean="0">
                <a:latin typeface="CooperPosterFH" pitchFamily="2" charset="0"/>
              </a:rPr>
            </a:br>
            <a:r>
              <a:rPr lang="nl-BE" sz="1200" dirty="0" smtClean="0">
                <a:latin typeface="CooperPosterFH" pitchFamily="2" charset="0"/>
              </a:rPr>
              <a:t>.........................................</a:t>
            </a:r>
            <a:br>
              <a:rPr lang="nl-BE" sz="1200" dirty="0" smtClean="0">
                <a:latin typeface="CooperPosterFH" pitchFamily="2" charset="0"/>
              </a:rPr>
            </a:br>
            <a:r>
              <a:rPr lang="nl-BE" sz="1200" dirty="0" smtClean="0">
                <a:latin typeface="CooperPosterFH" pitchFamily="2" charset="0"/>
              </a:rPr>
              <a:t/>
            </a:r>
            <a:br>
              <a:rPr lang="nl-BE" sz="1200" dirty="0" smtClean="0">
                <a:latin typeface="CooperPosterFH" pitchFamily="2" charset="0"/>
              </a:rPr>
            </a:br>
            <a:r>
              <a:rPr lang="nl-BE" sz="1200" dirty="0" smtClean="0">
                <a:latin typeface="CooperPosterFH" pitchFamily="2" charset="0"/>
              </a:rPr>
              <a:t/>
            </a:r>
            <a:br>
              <a:rPr lang="nl-BE" sz="1200" dirty="0" smtClean="0">
                <a:latin typeface="CooperPosterFH" pitchFamily="2" charset="0"/>
              </a:rPr>
            </a:br>
            <a:endParaRPr lang="nl-BE" sz="1200" dirty="0" smtClean="0">
              <a:latin typeface="CooperPosterFH" pitchFamily="2" charset="0"/>
            </a:endParaRPr>
          </a:p>
          <a:p>
            <a:r>
              <a:rPr lang="nl-BE" sz="1200" dirty="0">
                <a:latin typeface="CooperPosterFH" pitchFamily="2" charset="0"/>
              </a:rPr>
              <a:t/>
            </a:r>
            <a:br>
              <a:rPr lang="nl-BE" sz="1200" dirty="0">
                <a:latin typeface="CooperPosterFH" pitchFamily="2" charset="0"/>
              </a:rPr>
            </a:br>
            <a:r>
              <a:rPr lang="nl-BE" sz="1200" dirty="0" smtClean="0">
                <a:latin typeface="CooperPosterFH" pitchFamily="2" charset="0"/>
              </a:rPr>
              <a:t>(Vlug klaar? Zoek ook</a:t>
            </a:r>
          </a:p>
          <a:p>
            <a:r>
              <a:rPr lang="nl-BE" sz="1200" dirty="0" smtClean="0">
                <a:latin typeface="CooperPosterFH" pitchFamily="2" charset="0"/>
              </a:rPr>
              <a:t>eens naar </a:t>
            </a:r>
            <a:r>
              <a:rPr lang="nl-BE" sz="1200" dirty="0" err="1" smtClean="0">
                <a:latin typeface="CooperPosterFH" pitchFamily="2" charset="0"/>
              </a:rPr>
              <a:t>Atomium</a:t>
            </a:r>
            <a:r>
              <a:rPr lang="nl-BE" sz="1200" dirty="0" smtClean="0">
                <a:latin typeface="CooperPosterFH" pitchFamily="2" charset="0"/>
              </a:rPr>
              <a:t>,</a:t>
            </a:r>
            <a:br>
              <a:rPr lang="nl-BE" sz="1200" dirty="0" smtClean="0">
                <a:latin typeface="CooperPosterFH" pitchFamily="2" charset="0"/>
              </a:rPr>
            </a:br>
            <a:r>
              <a:rPr lang="nl-BE" sz="1200" dirty="0" smtClean="0">
                <a:latin typeface="CooperPosterFH" pitchFamily="2" charset="0"/>
              </a:rPr>
              <a:t>Eiffeltoren, Colosseum, </a:t>
            </a:r>
            <a:br>
              <a:rPr lang="nl-BE" sz="1200" dirty="0" smtClean="0">
                <a:latin typeface="CooperPosterFH" pitchFamily="2" charset="0"/>
              </a:rPr>
            </a:br>
            <a:r>
              <a:rPr lang="nl-BE" sz="1200" dirty="0" smtClean="0">
                <a:latin typeface="CooperPosterFH" pitchFamily="2" charset="0"/>
              </a:rPr>
              <a:t>jouw adres, …)</a:t>
            </a:r>
            <a:endParaRPr lang="nl-BE" sz="1200" dirty="0">
              <a:latin typeface="CooperPosterFH" pitchFamily="2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79512" y="6021288"/>
            <a:ext cx="8784976" cy="6480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386" name="Picture 2" descr="http://www.hrisolutions.com/assets/images/man_with_dog/w_dog_face_right200w196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ACA"/>
              </a:clrFrom>
              <a:clrTo>
                <a:srgbClr val="FCFA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733256"/>
            <a:ext cx="1102163" cy="108012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1268307" y="6027003"/>
            <a:ext cx="74081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latin typeface="CooperPosterFH" pitchFamily="2" charset="0"/>
              </a:rPr>
              <a:t>speurtip</a:t>
            </a:r>
          </a:p>
          <a:p>
            <a:r>
              <a:rPr lang="nl-BE" sz="2400" dirty="0" err="1" smtClean="0">
                <a:latin typeface="CooperPosterFH" pitchFamily="2" charset="0"/>
              </a:rPr>
              <a:t>googleearthonline.blogspot.be</a:t>
            </a:r>
            <a:endParaRPr lang="nl-BE" sz="2400" dirty="0">
              <a:latin typeface="CooperPosterFH" pitchFamily="2" charset="0"/>
            </a:endParaRPr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4139952" y="1484784"/>
            <a:ext cx="3096344" cy="345638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42" y="1628800"/>
            <a:ext cx="6492677" cy="42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>
            <a:off x="1846504" y="4797152"/>
            <a:ext cx="5652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4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179512" y="2060848"/>
            <a:ext cx="8784976" cy="33123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35496" y="0"/>
            <a:ext cx="3622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err="1" smtClean="0">
                <a:latin typeface="CooperPosterFH" pitchFamily="2" charset="0"/>
              </a:rPr>
              <a:t>ICT-spel</a:t>
            </a:r>
            <a:endParaRPr lang="nl-BE" sz="6000" dirty="0">
              <a:latin typeface="CooperPosterFH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7504" y="1124744"/>
            <a:ext cx="526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CooperPosterFH" pitchFamily="2" charset="0"/>
              </a:rPr>
              <a:t>opdracht 5: zoek de antwoorden</a:t>
            </a:r>
            <a:endParaRPr lang="nl-BE" sz="2400" dirty="0">
              <a:latin typeface="CooperPosterFH" pitchFamily="2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79512" y="6021288"/>
            <a:ext cx="8784976" cy="6480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386" name="Picture 2" descr="http://www.hrisolutions.com/assets/images/man_with_dog/w_dog_face_right200w196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ACA"/>
              </a:clrFrom>
              <a:clrTo>
                <a:srgbClr val="FCFA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733256"/>
            <a:ext cx="1102163" cy="108012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1268307" y="6027003"/>
            <a:ext cx="9975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CooperPosterFH" pitchFamily="2" charset="0"/>
              </a:rPr>
              <a:t>speurtip</a:t>
            </a:r>
          </a:p>
          <a:p>
            <a:endParaRPr lang="nl-BE" sz="2400" dirty="0">
              <a:latin typeface="CooperPosterFH" pitchFamily="2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251520" y="2060848"/>
            <a:ext cx="86352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 b="1" dirty="0" smtClean="0"/>
              <a:t>Zo wordt de Democratische Republiek Congo ook genoemd:</a:t>
            </a:r>
            <a:r>
              <a:rPr lang="nl-BE" sz="2000" b="1" dirty="0"/>
              <a:t/>
            </a:r>
            <a:br>
              <a:rPr lang="nl-BE" sz="2000" b="1" dirty="0"/>
            </a:br>
            <a:r>
              <a:rPr lang="nl-BE" sz="2000" b="1" dirty="0" smtClean="0"/>
              <a:t>.............................................</a:t>
            </a:r>
            <a:br>
              <a:rPr lang="nl-BE" sz="2000" b="1" dirty="0" smtClean="0"/>
            </a:br>
            <a:r>
              <a:rPr lang="nl-BE" sz="2000" b="1" dirty="0" smtClean="0"/>
              <a:t/>
            </a:r>
            <a:br>
              <a:rPr lang="nl-BE" sz="2000" b="1" dirty="0" smtClean="0"/>
            </a:br>
            <a:r>
              <a:rPr lang="nl-BE" sz="2000" b="1" dirty="0" smtClean="0"/>
              <a:t>Dit is de hoofdstad: .............................................</a:t>
            </a:r>
            <a:br>
              <a:rPr lang="nl-BE" sz="2000" b="1" dirty="0" smtClean="0"/>
            </a:br>
            <a:r>
              <a:rPr lang="nl-BE" sz="2000" b="1" dirty="0" smtClean="0"/>
              <a:t>Vroeger heette het land: </a:t>
            </a:r>
            <a:r>
              <a:rPr lang="nl-BE" sz="2000" b="1" dirty="0"/>
              <a:t>.............................................</a:t>
            </a:r>
            <a:r>
              <a:rPr lang="nl-BE" sz="2000" b="1" dirty="0" smtClean="0"/>
              <a:t/>
            </a:r>
            <a:br>
              <a:rPr lang="nl-BE" sz="2000" b="1" dirty="0" smtClean="0"/>
            </a:br>
            <a:r>
              <a:rPr lang="nl-BE" sz="2000" b="1" dirty="0" smtClean="0"/>
              <a:t>Wat betekent “Kongo” in het </a:t>
            </a:r>
            <a:r>
              <a:rPr lang="nl-BE" sz="2000" b="1" dirty="0" err="1" smtClean="0"/>
              <a:t>Kikongo</a:t>
            </a:r>
            <a:r>
              <a:rPr lang="nl-BE" sz="2000" b="1" dirty="0" smtClean="0"/>
              <a:t> (dat is een taal): .......................................</a:t>
            </a:r>
            <a:br>
              <a:rPr lang="nl-BE" sz="2000" b="1" dirty="0" smtClean="0"/>
            </a:br>
            <a:r>
              <a:rPr lang="nl-BE" sz="2000" b="1" dirty="0" smtClean="0"/>
              <a:t>Wanneer is de nationale feestdag? </a:t>
            </a:r>
            <a:r>
              <a:rPr lang="nl-BE" sz="2000" b="1" dirty="0"/>
              <a:t>.............................................</a:t>
            </a:r>
            <a:endParaRPr lang="nl-BE" sz="2000" dirty="0"/>
          </a:p>
        </p:txBody>
      </p:sp>
      <p:sp>
        <p:nvSpPr>
          <p:cNvPr id="8" name="Tekstvak 7"/>
          <p:cNvSpPr txBox="1"/>
          <p:nvPr/>
        </p:nvSpPr>
        <p:spPr>
          <a:xfrm>
            <a:off x="1268307" y="6027003"/>
            <a:ext cx="75521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latin typeface="CooperPosterFH" pitchFamily="2" charset="0"/>
              </a:rPr>
              <a:t>speurtip</a:t>
            </a:r>
          </a:p>
          <a:p>
            <a:r>
              <a:rPr lang="nl-BE" sz="2400" dirty="0">
                <a:latin typeface="CooperPosterFH" pitchFamily="2" charset="0"/>
                <a:hlinkClick r:id="rId3"/>
              </a:rPr>
              <a:t>https://</a:t>
            </a:r>
            <a:r>
              <a:rPr lang="nl-BE" sz="2400" dirty="0" smtClean="0">
                <a:latin typeface="CooperPosterFH" pitchFamily="2" charset="0"/>
                <a:hlinkClick r:id="rId3"/>
              </a:rPr>
              <a:t>wikikids.nl/Congo-Kinshasa</a:t>
            </a:r>
            <a:r>
              <a:rPr lang="nl-BE" sz="2400" dirty="0" smtClean="0">
                <a:latin typeface="CooperPosterF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5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107504" y="1988840"/>
            <a:ext cx="8784976" cy="33123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35496" y="0"/>
            <a:ext cx="3622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err="1" smtClean="0">
                <a:latin typeface="CooperPosterFH" pitchFamily="2" charset="0"/>
              </a:rPr>
              <a:t>ICT-spel</a:t>
            </a:r>
            <a:endParaRPr lang="nl-BE" sz="6000" dirty="0">
              <a:latin typeface="CooperPosterFH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5967" y="1052736"/>
            <a:ext cx="832221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CooperPosterFH" pitchFamily="2" charset="0"/>
              </a:rPr>
              <a:t>opdracht </a:t>
            </a:r>
            <a:r>
              <a:rPr lang="nl-BE" sz="2400" dirty="0">
                <a:latin typeface="CooperPosterFH" pitchFamily="2" charset="0"/>
              </a:rPr>
              <a:t>6</a:t>
            </a:r>
            <a:r>
              <a:rPr lang="nl-BE" sz="2400" dirty="0" smtClean="0">
                <a:latin typeface="CooperPosterFH" pitchFamily="2" charset="0"/>
              </a:rPr>
              <a:t/>
            </a:r>
            <a:br>
              <a:rPr lang="nl-BE" sz="2400" dirty="0" smtClean="0">
                <a:latin typeface="CooperPosterFH" pitchFamily="2" charset="0"/>
              </a:rPr>
            </a:br>
            <a:endParaRPr lang="nl-BE" sz="2400" dirty="0" smtClean="0">
              <a:latin typeface="CooperPosterFH" pitchFamily="2" charset="0"/>
            </a:endParaRPr>
          </a:p>
          <a:p>
            <a:r>
              <a:rPr lang="nl-BE" sz="2400" dirty="0" smtClean="0">
                <a:latin typeface="CooperPosterFH" pitchFamily="2" charset="0"/>
              </a:rPr>
              <a:t/>
            </a:r>
            <a:br>
              <a:rPr lang="nl-BE" sz="2400" dirty="0" smtClean="0">
                <a:latin typeface="CooperPosterFH" pitchFamily="2" charset="0"/>
              </a:rPr>
            </a:br>
            <a:r>
              <a:rPr lang="nl-BE" sz="2400" dirty="0" smtClean="0">
                <a:latin typeface="CooperPosterFH" pitchFamily="2" charset="0"/>
              </a:rPr>
              <a:t>Ontwerp een affiche over de </a:t>
            </a:r>
            <a:r>
              <a:rPr lang="nl-BE" sz="2400" dirty="0" err="1" smtClean="0">
                <a:latin typeface="CooperPosterFH" pitchFamily="2" charset="0"/>
              </a:rPr>
              <a:t>Zuiddag</a:t>
            </a:r>
            <a:r>
              <a:rPr lang="nl-BE" sz="2400" dirty="0">
                <a:latin typeface="CooperPosterFH" pitchFamily="2" charset="0"/>
              </a:rPr>
              <a:t> </a:t>
            </a:r>
            <a:r>
              <a:rPr lang="nl-BE" sz="2400" dirty="0" smtClean="0">
                <a:latin typeface="CooperPosterFH" pitchFamily="2" charset="0"/>
              </a:rPr>
              <a:t>en toon ze ter</a:t>
            </a:r>
            <a:br>
              <a:rPr lang="nl-BE" sz="2400" dirty="0" smtClean="0">
                <a:latin typeface="CooperPosterFH" pitchFamily="2" charset="0"/>
              </a:rPr>
            </a:br>
            <a:r>
              <a:rPr lang="nl-BE" sz="2400" dirty="0" smtClean="0">
                <a:latin typeface="CooperPosterFH" pitchFamily="2" charset="0"/>
              </a:rPr>
              <a:t>goedkeuring aan de leerkracht.</a:t>
            </a:r>
            <a:br>
              <a:rPr lang="nl-BE" sz="2400" dirty="0" smtClean="0">
                <a:latin typeface="CooperPosterFH" pitchFamily="2" charset="0"/>
              </a:rPr>
            </a:br>
            <a:r>
              <a:rPr lang="nl-BE" sz="2400" dirty="0" smtClean="0">
                <a:latin typeface="CooperPosterFH" pitchFamily="2" charset="0"/>
              </a:rPr>
              <a:t/>
            </a:r>
            <a:br>
              <a:rPr lang="nl-BE" sz="2400" dirty="0" smtClean="0">
                <a:latin typeface="CooperPosterFH" pitchFamily="2" charset="0"/>
              </a:rPr>
            </a:br>
            <a:r>
              <a:rPr lang="nl-BE" sz="2000" dirty="0" smtClean="0">
                <a:latin typeface="CooperPosterFH" pitchFamily="2" charset="0"/>
              </a:rPr>
              <a:t>Woorden die je kan gebruiken op de affiche: </a:t>
            </a:r>
            <a:br>
              <a:rPr lang="nl-BE" sz="2000" dirty="0" smtClean="0">
                <a:latin typeface="CooperPosterFH" pitchFamily="2" charset="0"/>
              </a:rPr>
            </a:br>
            <a:r>
              <a:rPr lang="nl-BE" sz="2000" dirty="0" smtClean="0">
                <a:latin typeface="CooperPosterFH" pitchFamily="2" charset="0"/>
              </a:rPr>
              <a:t>- geld inzamelen</a:t>
            </a:r>
            <a:br>
              <a:rPr lang="nl-BE" sz="2000" dirty="0" smtClean="0">
                <a:latin typeface="CooperPosterFH" pitchFamily="2" charset="0"/>
              </a:rPr>
            </a:br>
            <a:r>
              <a:rPr lang="nl-BE" sz="2000" dirty="0" smtClean="0">
                <a:latin typeface="CooperPosterFH" pitchFamily="2" charset="0"/>
              </a:rPr>
              <a:t>- workshops</a:t>
            </a:r>
            <a:br>
              <a:rPr lang="nl-BE" sz="2000" dirty="0" smtClean="0">
                <a:latin typeface="CooperPosterFH" pitchFamily="2" charset="0"/>
              </a:rPr>
            </a:br>
            <a:r>
              <a:rPr lang="nl-BE" sz="2000" dirty="0" smtClean="0">
                <a:latin typeface="CooperPosterFH" pitchFamily="2" charset="0"/>
              </a:rPr>
              <a:t>- fuif</a:t>
            </a:r>
            <a:br>
              <a:rPr lang="nl-BE" sz="2000" dirty="0" smtClean="0">
                <a:latin typeface="CooperPosterFH" pitchFamily="2" charset="0"/>
              </a:rPr>
            </a:br>
            <a:r>
              <a:rPr lang="nl-BE" sz="2000" dirty="0" smtClean="0">
                <a:latin typeface="CooperPosterFH" pitchFamily="2" charset="0"/>
              </a:rPr>
              <a:t>- datum vermelden van vandaag</a:t>
            </a:r>
            <a:br>
              <a:rPr lang="nl-BE" sz="2000" dirty="0" smtClean="0">
                <a:latin typeface="CooperPosterFH" pitchFamily="2" charset="0"/>
              </a:rPr>
            </a:br>
            <a:r>
              <a:rPr lang="nl-BE" sz="2000" dirty="0" smtClean="0">
                <a:latin typeface="CooperPosterFH" pitchFamily="2" charset="0"/>
              </a:rPr>
              <a:t>- sobere maaltijd</a:t>
            </a:r>
            <a:endParaRPr lang="nl-BE" sz="2000" dirty="0">
              <a:latin typeface="CooperPosterFH" pitchFamily="2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79512" y="6021288"/>
            <a:ext cx="8784976" cy="6480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Picture 2" descr="http://www.hrisolutions.com/assets/images/man_with_dog/w_dog_face_right200w196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ACA"/>
              </a:clrFrom>
              <a:clrTo>
                <a:srgbClr val="FCFA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733256"/>
            <a:ext cx="1102163" cy="1080120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1268307" y="6027003"/>
            <a:ext cx="50236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CooperPosterFH" pitchFamily="2" charset="0"/>
              </a:rPr>
              <a:t>speurtip</a:t>
            </a:r>
          </a:p>
          <a:p>
            <a:r>
              <a:rPr lang="nl-BE" sz="2400" dirty="0">
                <a:latin typeface="CooperPosterFH" pitchFamily="2" charset="0"/>
                <a:hlinkClick r:id="rId3"/>
              </a:rPr>
              <a:t>https://nl.postermywall.com</a:t>
            </a:r>
            <a:r>
              <a:rPr lang="nl-BE" sz="2400" dirty="0" smtClean="0">
                <a:latin typeface="CooperPosterFH" pitchFamily="2" charset="0"/>
                <a:hlinkClick r:id="rId3"/>
              </a:rPr>
              <a:t>/</a:t>
            </a:r>
            <a:r>
              <a:rPr lang="nl-BE" sz="2400" dirty="0" smtClean="0">
                <a:latin typeface="CooperPosterFH" pitchFamily="2" charset="0"/>
              </a:rPr>
              <a:t> </a:t>
            </a:r>
            <a:endParaRPr lang="nl-BE" sz="2400" dirty="0">
              <a:latin typeface="CooperPosterF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496" y="0"/>
            <a:ext cx="3622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6000" dirty="0" err="1" smtClean="0">
                <a:latin typeface="CooperPosterFH" pitchFamily="2" charset="0"/>
              </a:rPr>
              <a:t>ICT-spel</a:t>
            </a:r>
            <a:endParaRPr lang="nl-BE" sz="6000" dirty="0">
              <a:latin typeface="CooperPosterFH" pitchFamily="2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07504" y="1124744"/>
            <a:ext cx="333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CooperPosterFH" pitchFamily="2" charset="0"/>
              </a:rPr>
              <a:t>opdracht 7: origami</a:t>
            </a:r>
            <a:endParaRPr lang="nl-BE" sz="2400" dirty="0">
              <a:latin typeface="CooperPosterFH" pitchFamily="2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79512" y="6021288"/>
            <a:ext cx="8784976" cy="6480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386" name="Picture 2" descr="http://www.hrisolutions.com/assets/images/man_with_dog/w_dog_face_right200w196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ACA"/>
              </a:clrFrom>
              <a:clrTo>
                <a:srgbClr val="FCFA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733256"/>
            <a:ext cx="1102163" cy="108012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1268307" y="6027003"/>
            <a:ext cx="69962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smtClean="0">
                <a:latin typeface="CooperPosterFH" pitchFamily="2" charset="0"/>
              </a:rPr>
              <a:t>speurtip</a:t>
            </a:r>
          </a:p>
          <a:p>
            <a:r>
              <a:rPr lang="nl-BE" sz="2000" dirty="0">
                <a:latin typeface="CooperPosterFH" pitchFamily="2" charset="0"/>
              </a:rPr>
              <a:t>https://www.youtube.com/watch?v=8z037K5e6QY</a:t>
            </a:r>
          </a:p>
        </p:txBody>
      </p:sp>
      <p:sp>
        <p:nvSpPr>
          <p:cNvPr id="8" name="Rechthoek 7"/>
          <p:cNvSpPr/>
          <p:nvPr/>
        </p:nvSpPr>
        <p:spPr>
          <a:xfrm>
            <a:off x="179512" y="1916832"/>
            <a:ext cx="8784976" cy="33123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251520" y="2416820"/>
            <a:ext cx="8635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/>
              <a:t>Neem een gekleurd blaadje.</a:t>
            </a:r>
            <a:br>
              <a:rPr lang="nl-BE" sz="2400" b="1" dirty="0" smtClean="0"/>
            </a:br>
            <a:r>
              <a:rPr lang="nl-BE" sz="2400" b="1" dirty="0" smtClean="0"/>
              <a:t>Bekijk de video.</a:t>
            </a:r>
            <a:br>
              <a:rPr lang="nl-BE" sz="2400" b="1" dirty="0" smtClean="0"/>
            </a:br>
            <a:r>
              <a:rPr lang="nl-BE" sz="2400" b="1" dirty="0" smtClean="0"/>
              <a:t>Plooi het busje zoals getoond wordt.</a:t>
            </a:r>
            <a:br>
              <a:rPr lang="nl-BE" sz="2400" b="1" dirty="0" smtClean="0"/>
            </a:br>
            <a:r>
              <a:rPr lang="nl-BE" sz="2400" b="1" dirty="0" smtClean="0"/>
              <a:t>Voorzie je ook wat ramen en een deur zoals op de foto?</a:t>
            </a:r>
            <a:br>
              <a:rPr lang="nl-BE" sz="2400" b="1" dirty="0" smtClean="0"/>
            </a:br>
            <a:r>
              <a:rPr lang="nl-BE" sz="2400" b="1" dirty="0" smtClean="0"/>
              <a:t>Toon het resultaat aan de leerkracht.</a:t>
            </a:r>
            <a:endParaRPr lang="nl-BE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18" y="1393995"/>
            <a:ext cx="3609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2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3" t="34119" r="15624" b="12446"/>
          <a:stretch/>
        </p:blipFill>
        <p:spPr bwMode="auto">
          <a:xfrm>
            <a:off x="2483768" y="2275831"/>
            <a:ext cx="4437162" cy="25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al 12"/>
          <p:cNvSpPr/>
          <p:nvPr/>
        </p:nvSpPr>
        <p:spPr>
          <a:xfrm>
            <a:off x="2195736" y="3039817"/>
            <a:ext cx="576064" cy="576064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7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1763688" y="2823793"/>
            <a:ext cx="576064" cy="576064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6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5" name="Ovaal 14"/>
          <p:cNvSpPr/>
          <p:nvPr/>
        </p:nvSpPr>
        <p:spPr>
          <a:xfrm>
            <a:off x="1403648" y="2535761"/>
            <a:ext cx="576064" cy="576064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5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971600" y="2247729"/>
            <a:ext cx="576064" cy="576064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4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7" name="Ovaal 16"/>
          <p:cNvSpPr/>
          <p:nvPr/>
        </p:nvSpPr>
        <p:spPr>
          <a:xfrm>
            <a:off x="611560" y="2010591"/>
            <a:ext cx="576064" cy="576064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3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8" name="Ovaal 17"/>
          <p:cNvSpPr/>
          <p:nvPr/>
        </p:nvSpPr>
        <p:spPr>
          <a:xfrm>
            <a:off x="325132" y="1599657"/>
            <a:ext cx="576064" cy="576064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2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117959" y="1207918"/>
            <a:ext cx="576064" cy="576064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1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2051720" y="3831905"/>
            <a:ext cx="576064" cy="576064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7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4" name="Ovaal 23"/>
          <p:cNvSpPr/>
          <p:nvPr/>
        </p:nvSpPr>
        <p:spPr>
          <a:xfrm>
            <a:off x="1619672" y="3831905"/>
            <a:ext cx="576064" cy="576064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6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5" name="Ovaal 24"/>
          <p:cNvSpPr/>
          <p:nvPr/>
        </p:nvSpPr>
        <p:spPr>
          <a:xfrm>
            <a:off x="1187624" y="3615881"/>
            <a:ext cx="576064" cy="576064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5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899592" y="3327849"/>
            <a:ext cx="576064" cy="576064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4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7" name="Ovaal 26"/>
          <p:cNvSpPr/>
          <p:nvPr/>
        </p:nvSpPr>
        <p:spPr>
          <a:xfrm>
            <a:off x="467544" y="3255841"/>
            <a:ext cx="576064" cy="576064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3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8" name="Ovaal 27"/>
          <p:cNvSpPr/>
          <p:nvPr/>
        </p:nvSpPr>
        <p:spPr>
          <a:xfrm>
            <a:off x="323528" y="3615881"/>
            <a:ext cx="576064" cy="576064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2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107504" y="4047929"/>
            <a:ext cx="576064" cy="576064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1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3" name="Ovaal 32"/>
          <p:cNvSpPr/>
          <p:nvPr/>
        </p:nvSpPr>
        <p:spPr>
          <a:xfrm>
            <a:off x="2627784" y="4479977"/>
            <a:ext cx="576064" cy="576064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7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4" name="Ovaal 33"/>
          <p:cNvSpPr/>
          <p:nvPr/>
        </p:nvSpPr>
        <p:spPr>
          <a:xfrm>
            <a:off x="2195736" y="4696001"/>
            <a:ext cx="576064" cy="576064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6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5" name="Ovaal 34"/>
          <p:cNvSpPr/>
          <p:nvPr/>
        </p:nvSpPr>
        <p:spPr>
          <a:xfrm>
            <a:off x="1763688" y="4912025"/>
            <a:ext cx="576064" cy="576064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5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6" name="Ovaal 35"/>
          <p:cNvSpPr/>
          <p:nvPr/>
        </p:nvSpPr>
        <p:spPr>
          <a:xfrm>
            <a:off x="1331640" y="5056041"/>
            <a:ext cx="576064" cy="576064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4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7" name="Ovaal 36"/>
          <p:cNvSpPr/>
          <p:nvPr/>
        </p:nvSpPr>
        <p:spPr>
          <a:xfrm>
            <a:off x="899592" y="4984033"/>
            <a:ext cx="576064" cy="576064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3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8" name="Ovaal 37"/>
          <p:cNvSpPr/>
          <p:nvPr/>
        </p:nvSpPr>
        <p:spPr>
          <a:xfrm>
            <a:off x="467544" y="5200057"/>
            <a:ext cx="576064" cy="576064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2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9" name="Ovaal 38"/>
          <p:cNvSpPr/>
          <p:nvPr/>
        </p:nvSpPr>
        <p:spPr>
          <a:xfrm>
            <a:off x="107504" y="5488089"/>
            <a:ext cx="576064" cy="576064"/>
          </a:xfrm>
          <a:prstGeom prst="ellipse">
            <a:avLst/>
          </a:prstGeom>
          <a:solidFill>
            <a:srgbClr val="7030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1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43" name="Ovaal 42"/>
          <p:cNvSpPr/>
          <p:nvPr/>
        </p:nvSpPr>
        <p:spPr>
          <a:xfrm>
            <a:off x="4175578" y="1916832"/>
            <a:ext cx="576064" cy="576064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7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44" name="Ovaal 43"/>
          <p:cNvSpPr/>
          <p:nvPr/>
        </p:nvSpPr>
        <p:spPr>
          <a:xfrm>
            <a:off x="4211960" y="1484784"/>
            <a:ext cx="576064" cy="576064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6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45" name="Ovaal 44"/>
          <p:cNvSpPr/>
          <p:nvPr/>
        </p:nvSpPr>
        <p:spPr>
          <a:xfrm>
            <a:off x="4427984" y="1052736"/>
            <a:ext cx="576064" cy="576064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5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46" name="Ovaal 45"/>
          <p:cNvSpPr/>
          <p:nvPr/>
        </p:nvSpPr>
        <p:spPr>
          <a:xfrm>
            <a:off x="4211960" y="692696"/>
            <a:ext cx="576064" cy="576064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4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47" name="Ovaal 46"/>
          <p:cNvSpPr/>
          <p:nvPr/>
        </p:nvSpPr>
        <p:spPr>
          <a:xfrm>
            <a:off x="3851920" y="476672"/>
            <a:ext cx="576064" cy="576064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3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48" name="Ovaal 47"/>
          <p:cNvSpPr/>
          <p:nvPr/>
        </p:nvSpPr>
        <p:spPr>
          <a:xfrm>
            <a:off x="3439369" y="413174"/>
            <a:ext cx="576064" cy="576064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2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49" name="Ovaal 48"/>
          <p:cNvSpPr/>
          <p:nvPr/>
        </p:nvSpPr>
        <p:spPr>
          <a:xfrm>
            <a:off x="3083939" y="172497"/>
            <a:ext cx="576064" cy="576064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1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53" name="Ovaal 52"/>
          <p:cNvSpPr/>
          <p:nvPr/>
        </p:nvSpPr>
        <p:spPr>
          <a:xfrm>
            <a:off x="5076056" y="1743673"/>
            <a:ext cx="576064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7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54" name="Ovaal 53"/>
          <p:cNvSpPr/>
          <p:nvPr/>
        </p:nvSpPr>
        <p:spPr>
          <a:xfrm>
            <a:off x="5292080" y="1311625"/>
            <a:ext cx="576064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6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55" name="Ovaal 54"/>
          <p:cNvSpPr/>
          <p:nvPr/>
        </p:nvSpPr>
        <p:spPr>
          <a:xfrm>
            <a:off x="5724128" y="1167609"/>
            <a:ext cx="576064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5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56" name="Ovaal 55"/>
          <p:cNvSpPr/>
          <p:nvPr/>
        </p:nvSpPr>
        <p:spPr>
          <a:xfrm>
            <a:off x="6156176" y="951585"/>
            <a:ext cx="576064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4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57" name="Ovaal 56"/>
          <p:cNvSpPr/>
          <p:nvPr/>
        </p:nvSpPr>
        <p:spPr>
          <a:xfrm>
            <a:off x="6588224" y="951585"/>
            <a:ext cx="576064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3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58" name="Ovaal 57"/>
          <p:cNvSpPr/>
          <p:nvPr/>
        </p:nvSpPr>
        <p:spPr>
          <a:xfrm>
            <a:off x="6876256" y="1311625"/>
            <a:ext cx="576064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2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7380312" y="1311625"/>
            <a:ext cx="576064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1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63" name="Ovaal 62"/>
          <p:cNvSpPr/>
          <p:nvPr/>
        </p:nvSpPr>
        <p:spPr>
          <a:xfrm>
            <a:off x="6372200" y="2607769"/>
            <a:ext cx="576064" cy="576064"/>
          </a:xfrm>
          <a:prstGeom prst="ellipse">
            <a:avLst/>
          </a:prstGeom>
          <a:solidFill>
            <a:srgbClr val="1A0EB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7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64" name="Ovaal 63"/>
          <p:cNvSpPr/>
          <p:nvPr/>
        </p:nvSpPr>
        <p:spPr>
          <a:xfrm>
            <a:off x="6300192" y="2175721"/>
            <a:ext cx="576064" cy="576064"/>
          </a:xfrm>
          <a:prstGeom prst="ellipse">
            <a:avLst/>
          </a:prstGeom>
          <a:solidFill>
            <a:srgbClr val="1A0EB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6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65" name="Ovaal 64"/>
          <p:cNvSpPr/>
          <p:nvPr/>
        </p:nvSpPr>
        <p:spPr>
          <a:xfrm>
            <a:off x="6732240" y="2103713"/>
            <a:ext cx="576064" cy="576064"/>
          </a:xfrm>
          <a:prstGeom prst="ellipse">
            <a:avLst/>
          </a:prstGeom>
          <a:solidFill>
            <a:srgbClr val="1A0EB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5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66" name="Ovaal 65"/>
          <p:cNvSpPr/>
          <p:nvPr/>
        </p:nvSpPr>
        <p:spPr>
          <a:xfrm>
            <a:off x="7164288" y="1887689"/>
            <a:ext cx="576064" cy="576064"/>
          </a:xfrm>
          <a:prstGeom prst="ellipse">
            <a:avLst/>
          </a:prstGeom>
          <a:solidFill>
            <a:srgbClr val="1A0EB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4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67" name="Ovaal 66"/>
          <p:cNvSpPr/>
          <p:nvPr/>
        </p:nvSpPr>
        <p:spPr>
          <a:xfrm>
            <a:off x="7596336" y="2031705"/>
            <a:ext cx="576064" cy="576064"/>
          </a:xfrm>
          <a:prstGeom prst="ellipse">
            <a:avLst/>
          </a:prstGeom>
          <a:solidFill>
            <a:srgbClr val="1A0EB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3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68" name="Ovaal 67"/>
          <p:cNvSpPr/>
          <p:nvPr/>
        </p:nvSpPr>
        <p:spPr>
          <a:xfrm>
            <a:off x="8028384" y="1815681"/>
            <a:ext cx="576064" cy="576064"/>
          </a:xfrm>
          <a:prstGeom prst="ellipse">
            <a:avLst/>
          </a:prstGeom>
          <a:solidFill>
            <a:srgbClr val="1A0EB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2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69" name="Ovaal 68"/>
          <p:cNvSpPr/>
          <p:nvPr/>
        </p:nvSpPr>
        <p:spPr>
          <a:xfrm>
            <a:off x="8244408" y="1383633"/>
            <a:ext cx="576064" cy="576064"/>
          </a:xfrm>
          <a:prstGeom prst="ellipse">
            <a:avLst/>
          </a:prstGeom>
          <a:solidFill>
            <a:srgbClr val="1A0EB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1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74" name="Ovaal 73"/>
          <p:cNvSpPr/>
          <p:nvPr/>
        </p:nvSpPr>
        <p:spPr>
          <a:xfrm>
            <a:off x="3635896" y="4725144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7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75" name="Ovaal 74"/>
          <p:cNvSpPr/>
          <p:nvPr/>
        </p:nvSpPr>
        <p:spPr>
          <a:xfrm>
            <a:off x="3563888" y="5157192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6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76" name="Ovaal 75"/>
          <p:cNvSpPr/>
          <p:nvPr/>
        </p:nvSpPr>
        <p:spPr>
          <a:xfrm>
            <a:off x="3203848" y="5517232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5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77" name="Ovaal 76"/>
          <p:cNvSpPr/>
          <p:nvPr/>
        </p:nvSpPr>
        <p:spPr>
          <a:xfrm>
            <a:off x="2771800" y="5805264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4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78" name="Ovaal 77"/>
          <p:cNvSpPr/>
          <p:nvPr/>
        </p:nvSpPr>
        <p:spPr>
          <a:xfrm>
            <a:off x="2339752" y="5589240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3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79" name="Ovaal 78"/>
          <p:cNvSpPr/>
          <p:nvPr/>
        </p:nvSpPr>
        <p:spPr>
          <a:xfrm>
            <a:off x="1835696" y="5589240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2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80" name="Ovaal 79"/>
          <p:cNvSpPr/>
          <p:nvPr/>
        </p:nvSpPr>
        <p:spPr>
          <a:xfrm>
            <a:off x="1475656" y="5949280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1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84" name="Ovaal 83"/>
          <p:cNvSpPr/>
          <p:nvPr/>
        </p:nvSpPr>
        <p:spPr>
          <a:xfrm>
            <a:off x="4427984" y="4696001"/>
            <a:ext cx="576064" cy="576064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7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85" name="Ovaal 84"/>
          <p:cNvSpPr/>
          <p:nvPr/>
        </p:nvSpPr>
        <p:spPr>
          <a:xfrm>
            <a:off x="4716016" y="5056041"/>
            <a:ext cx="576064" cy="576064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6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86" name="Ovaal 85"/>
          <p:cNvSpPr/>
          <p:nvPr/>
        </p:nvSpPr>
        <p:spPr>
          <a:xfrm>
            <a:off x="5076056" y="5416081"/>
            <a:ext cx="576064" cy="576064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5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87" name="Ovaal 86"/>
          <p:cNvSpPr/>
          <p:nvPr/>
        </p:nvSpPr>
        <p:spPr>
          <a:xfrm>
            <a:off x="5508104" y="5416081"/>
            <a:ext cx="576064" cy="576064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4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88" name="Ovaal 87"/>
          <p:cNvSpPr/>
          <p:nvPr/>
        </p:nvSpPr>
        <p:spPr>
          <a:xfrm>
            <a:off x="5940152" y="5272065"/>
            <a:ext cx="576064" cy="576064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3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89" name="Ovaal 88"/>
          <p:cNvSpPr/>
          <p:nvPr/>
        </p:nvSpPr>
        <p:spPr>
          <a:xfrm>
            <a:off x="6228184" y="5704113"/>
            <a:ext cx="576064" cy="576064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2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90" name="Ovaal 89"/>
          <p:cNvSpPr/>
          <p:nvPr/>
        </p:nvSpPr>
        <p:spPr>
          <a:xfrm>
            <a:off x="5868144" y="5992145"/>
            <a:ext cx="576064" cy="576064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1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94" name="Ovaal 93"/>
          <p:cNvSpPr/>
          <p:nvPr/>
        </p:nvSpPr>
        <p:spPr>
          <a:xfrm>
            <a:off x="6444208" y="4696001"/>
            <a:ext cx="576064" cy="576064"/>
          </a:xfrm>
          <a:prstGeom prst="ellipse">
            <a:avLst/>
          </a:prstGeom>
          <a:solidFill>
            <a:srgbClr val="46F6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7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95" name="Ovaal 94"/>
          <p:cNvSpPr/>
          <p:nvPr/>
        </p:nvSpPr>
        <p:spPr>
          <a:xfrm>
            <a:off x="6588224" y="5056041"/>
            <a:ext cx="576064" cy="576064"/>
          </a:xfrm>
          <a:prstGeom prst="ellipse">
            <a:avLst/>
          </a:prstGeom>
          <a:solidFill>
            <a:srgbClr val="46F6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6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96" name="Ovaal 95"/>
          <p:cNvSpPr/>
          <p:nvPr/>
        </p:nvSpPr>
        <p:spPr>
          <a:xfrm>
            <a:off x="7020272" y="5200057"/>
            <a:ext cx="576064" cy="576064"/>
          </a:xfrm>
          <a:prstGeom prst="ellipse">
            <a:avLst/>
          </a:prstGeom>
          <a:solidFill>
            <a:srgbClr val="46F6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5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97" name="Ovaal 96"/>
          <p:cNvSpPr/>
          <p:nvPr/>
        </p:nvSpPr>
        <p:spPr>
          <a:xfrm>
            <a:off x="7452320" y="5056041"/>
            <a:ext cx="576064" cy="576064"/>
          </a:xfrm>
          <a:prstGeom prst="ellipse">
            <a:avLst/>
          </a:prstGeom>
          <a:solidFill>
            <a:srgbClr val="46F6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4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98" name="Ovaal 97"/>
          <p:cNvSpPr/>
          <p:nvPr/>
        </p:nvSpPr>
        <p:spPr>
          <a:xfrm>
            <a:off x="7812360" y="4840017"/>
            <a:ext cx="576064" cy="576064"/>
          </a:xfrm>
          <a:prstGeom prst="ellipse">
            <a:avLst/>
          </a:prstGeom>
          <a:solidFill>
            <a:srgbClr val="46F6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3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99" name="Ovaal 98"/>
          <p:cNvSpPr/>
          <p:nvPr/>
        </p:nvSpPr>
        <p:spPr>
          <a:xfrm>
            <a:off x="8172400" y="4623993"/>
            <a:ext cx="576064" cy="576064"/>
          </a:xfrm>
          <a:prstGeom prst="ellipse">
            <a:avLst/>
          </a:prstGeom>
          <a:solidFill>
            <a:srgbClr val="46F6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2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00" name="Ovaal 99"/>
          <p:cNvSpPr/>
          <p:nvPr/>
        </p:nvSpPr>
        <p:spPr>
          <a:xfrm>
            <a:off x="8567936" y="4335961"/>
            <a:ext cx="576064" cy="576064"/>
          </a:xfrm>
          <a:prstGeom prst="ellipse">
            <a:avLst/>
          </a:prstGeom>
          <a:solidFill>
            <a:srgbClr val="46F6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1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169361" y="3935271"/>
            <a:ext cx="2706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b="1" dirty="0" err="1" smtClean="0">
                <a:solidFill>
                  <a:schemeClr val="bg1"/>
                </a:solidFill>
              </a:rPr>
              <a:t>école</a:t>
            </a:r>
            <a:r>
              <a:rPr lang="nl-BE" sz="4000" b="1" dirty="0" smtClean="0">
                <a:solidFill>
                  <a:schemeClr val="bg1"/>
                </a:solidFill>
              </a:rPr>
              <a:t> de </a:t>
            </a:r>
            <a:r>
              <a:rPr lang="nl-BE" sz="4000" b="1" dirty="0" err="1" smtClean="0">
                <a:solidFill>
                  <a:schemeClr val="bg1"/>
                </a:solidFill>
              </a:rPr>
              <a:t>vie</a:t>
            </a:r>
            <a:endParaRPr lang="nl-BE" sz="4000" b="1" dirty="0">
              <a:solidFill>
                <a:schemeClr val="bg1"/>
              </a:solidFill>
            </a:endParaRPr>
          </a:p>
        </p:txBody>
      </p:sp>
      <p:sp>
        <p:nvSpPr>
          <p:cNvPr id="105" name="Ovaal 104"/>
          <p:cNvSpPr/>
          <p:nvPr/>
        </p:nvSpPr>
        <p:spPr>
          <a:xfrm>
            <a:off x="3027052" y="2103713"/>
            <a:ext cx="576064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7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06" name="Ovaal 105"/>
          <p:cNvSpPr/>
          <p:nvPr/>
        </p:nvSpPr>
        <p:spPr>
          <a:xfrm>
            <a:off x="2629075" y="1854312"/>
            <a:ext cx="576064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6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07" name="Ovaal 106"/>
          <p:cNvSpPr/>
          <p:nvPr/>
        </p:nvSpPr>
        <p:spPr>
          <a:xfrm>
            <a:off x="2123728" y="1886158"/>
            <a:ext cx="576064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5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08" name="Ovaal 107"/>
          <p:cNvSpPr/>
          <p:nvPr/>
        </p:nvSpPr>
        <p:spPr>
          <a:xfrm>
            <a:off x="1763688" y="1648817"/>
            <a:ext cx="576064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4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09" name="Ovaal 108"/>
          <p:cNvSpPr/>
          <p:nvPr/>
        </p:nvSpPr>
        <p:spPr>
          <a:xfrm>
            <a:off x="2023746" y="1207918"/>
            <a:ext cx="576064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3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10" name="Ovaal 109"/>
          <p:cNvSpPr/>
          <p:nvPr/>
        </p:nvSpPr>
        <p:spPr>
          <a:xfrm>
            <a:off x="1763688" y="807569"/>
            <a:ext cx="576064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2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111" name="Ovaal 110"/>
          <p:cNvSpPr/>
          <p:nvPr/>
        </p:nvSpPr>
        <p:spPr>
          <a:xfrm>
            <a:off x="1345119" y="631854"/>
            <a:ext cx="576064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>
                <a:solidFill>
                  <a:schemeClr val="tx1"/>
                </a:solidFill>
                <a:latin typeface="CooperPosterFH" pitchFamily="2" charset="0"/>
              </a:rPr>
              <a:t>1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85418" y="401943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groep 1</a:t>
            </a:r>
            <a:endParaRPr lang="nl-BE" sz="1100" dirty="0"/>
          </a:p>
        </p:txBody>
      </p:sp>
      <p:sp>
        <p:nvSpPr>
          <p:cNvPr id="112" name="Tekstvak 111"/>
          <p:cNvSpPr txBox="1"/>
          <p:nvPr/>
        </p:nvSpPr>
        <p:spPr>
          <a:xfrm>
            <a:off x="3612785" y="173653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groep 2</a:t>
            </a:r>
            <a:endParaRPr lang="nl-BE" sz="1100" dirty="0"/>
          </a:p>
        </p:txBody>
      </p:sp>
      <p:sp>
        <p:nvSpPr>
          <p:cNvPr id="113" name="Tekstvak 112"/>
          <p:cNvSpPr txBox="1"/>
          <p:nvPr/>
        </p:nvSpPr>
        <p:spPr>
          <a:xfrm>
            <a:off x="7380312" y="1095601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groep 3</a:t>
            </a:r>
            <a:endParaRPr lang="nl-BE" sz="1100" dirty="0"/>
          </a:p>
        </p:txBody>
      </p:sp>
      <p:sp>
        <p:nvSpPr>
          <p:cNvPr id="114" name="Tekstvak 113"/>
          <p:cNvSpPr txBox="1"/>
          <p:nvPr/>
        </p:nvSpPr>
        <p:spPr>
          <a:xfrm>
            <a:off x="8270194" y="1167609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groep 4</a:t>
            </a:r>
            <a:endParaRPr lang="nl-BE" sz="1100" dirty="0"/>
          </a:p>
        </p:txBody>
      </p:sp>
      <p:sp>
        <p:nvSpPr>
          <p:cNvPr id="115" name="Tekstvak 114"/>
          <p:cNvSpPr txBox="1"/>
          <p:nvPr/>
        </p:nvSpPr>
        <p:spPr>
          <a:xfrm>
            <a:off x="8558226" y="4119937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groep 5</a:t>
            </a:r>
            <a:endParaRPr lang="nl-BE" sz="1100" dirty="0"/>
          </a:p>
        </p:txBody>
      </p:sp>
      <p:sp>
        <p:nvSpPr>
          <p:cNvPr id="116" name="Tekstvak 115"/>
          <p:cNvSpPr txBox="1"/>
          <p:nvPr/>
        </p:nvSpPr>
        <p:spPr>
          <a:xfrm>
            <a:off x="5317866" y="6306599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groep 6</a:t>
            </a:r>
            <a:endParaRPr lang="nl-BE" sz="1100" dirty="0"/>
          </a:p>
        </p:txBody>
      </p:sp>
      <p:sp>
        <p:nvSpPr>
          <p:cNvPr id="117" name="Tekstvak 116"/>
          <p:cNvSpPr txBox="1"/>
          <p:nvPr/>
        </p:nvSpPr>
        <p:spPr>
          <a:xfrm>
            <a:off x="1403648" y="6479758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groep 7</a:t>
            </a:r>
            <a:endParaRPr lang="nl-BE" sz="1100" dirty="0"/>
          </a:p>
        </p:txBody>
      </p:sp>
      <p:sp>
        <p:nvSpPr>
          <p:cNvPr id="119" name="Tekstvak 118"/>
          <p:cNvSpPr txBox="1"/>
          <p:nvPr/>
        </p:nvSpPr>
        <p:spPr>
          <a:xfrm>
            <a:off x="35496" y="6018567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groep 8</a:t>
            </a:r>
            <a:endParaRPr lang="nl-BE" sz="1100" dirty="0"/>
          </a:p>
        </p:txBody>
      </p:sp>
      <p:sp>
        <p:nvSpPr>
          <p:cNvPr id="120" name="Tekstvak 119"/>
          <p:cNvSpPr txBox="1"/>
          <p:nvPr/>
        </p:nvSpPr>
        <p:spPr>
          <a:xfrm>
            <a:off x="35496" y="4578407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groep 9</a:t>
            </a:r>
            <a:endParaRPr lang="nl-BE" sz="1100" dirty="0"/>
          </a:p>
        </p:txBody>
      </p:sp>
      <p:sp>
        <p:nvSpPr>
          <p:cNvPr id="121" name="Tekstvak 120"/>
          <p:cNvSpPr txBox="1"/>
          <p:nvPr/>
        </p:nvSpPr>
        <p:spPr>
          <a:xfrm>
            <a:off x="35496" y="978007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groep 10</a:t>
            </a:r>
            <a:endParaRPr lang="nl-B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186</Words>
  <Application>Microsoft Office PowerPoint</Application>
  <PresentationFormat>Diavoorstelling (4:3)</PresentationFormat>
  <Paragraphs>118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Tim</dc:creator>
  <cp:lastModifiedBy>klas 5A</cp:lastModifiedBy>
  <cp:revision>83</cp:revision>
  <dcterms:created xsi:type="dcterms:W3CDTF">2013-05-11T16:54:30Z</dcterms:created>
  <dcterms:modified xsi:type="dcterms:W3CDTF">2023-03-05T17:56:58Z</dcterms:modified>
</cp:coreProperties>
</file>